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0"/>
  </p:notesMasterIdLst>
  <p:sldIdLst>
    <p:sldId id="270" r:id="rId2"/>
    <p:sldId id="370" r:id="rId3"/>
    <p:sldId id="376" r:id="rId4"/>
    <p:sldId id="372" r:id="rId5"/>
    <p:sldId id="377" r:id="rId6"/>
    <p:sldId id="378" r:id="rId7"/>
    <p:sldId id="379" r:id="rId8"/>
    <p:sldId id="380" r:id="rId9"/>
    <p:sldId id="381" r:id="rId10"/>
    <p:sldId id="383" r:id="rId11"/>
    <p:sldId id="382" r:id="rId12"/>
    <p:sldId id="384" r:id="rId13"/>
    <p:sldId id="385" r:id="rId14"/>
    <p:sldId id="386" r:id="rId15"/>
    <p:sldId id="387" r:id="rId16"/>
    <p:sldId id="388" r:id="rId17"/>
    <p:sldId id="402" r:id="rId18"/>
    <p:sldId id="445" r:id="rId19"/>
    <p:sldId id="398" r:id="rId20"/>
    <p:sldId id="399" r:id="rId21"/>
    <p:sldId id="400" r:id="rId22"/>
    <p:sldId id="401" r:id="rId23"/>
    <p:sldId id="403" r:id="rId24"/>
    <p:sldId id="404" r:id="rId25"/>
    <p:sldId id="405" r:id="rId26"/>
    <p:sldId id="407" r:id="rId27"/>
    <p:sldId id="406" r:id="rId28"/>
    <p:sldId id="408" r:id="rId29"/>
    <p:sldId id="409" r:id="rId30"/>
    <p:sldId id="410" r:id="rId31"/>
    <p:sldId id="422" r:id="rId32"/>
    <p:sldId id="483" r:id="rId33"/>
    <p:sldId id="416" r:id="rId34"/>
    <p:sldId id="418" r:id="rId35"/>
    <p:sldId id="428" r:id="rId36"/>
    <p:sldId id="419" r:id="rId37"/>
    <p:sldId id="423" r:id="rId38"/>
    <p:sldId id="424" r:id="rId39"/>
    <p:sldId id="426" r:id="rId40"/>
    <p:sldId id="427" r:id="rId41"/>
    <p:sldId id="429" r:id="rId42"/>
    <p:sldId id="284" r:id="rId43"/>
    <p:sldId id="412" r:id="rId44"/>
    <p:sldId id="413" r:id="rId45"/>
    <p:sldId id="414" r:id="rId46"/>
    <p:sldId id="457" r:id="rId47"/>
    <p:sldId id="458" r:id="rId48"/>
    <p:sldId id="456" r:id="rId49"/>
    <p:sldId id="485" r:id="rId50"/>
    <p:sldId id="430" r:id="rId51"/>
    <p:sldId id="431" r:id="rId52"/>
    <p:sldId id="432" r:id="rId53"/>
    <p:sldId id="433" r:id="rId54"/>
    <p:sldId id="434" r:id="rId55"/>
    <p:sldId id="435" r:id="rId56"/>
    <p:sldId id="311" r:id="rId57"/>
    <p:sldId id="436" r:id="rId58"/>
    <p:sldId id="439" r:id="rId59"/>
    <p:sldId id="437" r:id="rId60"/>
    <p:sldId id="438" r:id="rId61"/>
    <p:sldId id="440" r:id="rId62"/>
    <p:sldId id="441" r:id="rId63"/>
    <p:sldId id="442" r:id="rId64"/>
    <p:sldId id="443" r:id="rId65"/>
    <p:sldId id="444" r:id="rId66"/>
    <p:sldId id="447" r:id="rId67"/>
    <p:sldId id="448" r:id="rId68"/>
    <p:sldId id="449" r:id="rId69"/>
    <p:sldId id="450" r:id="rId70"/>
    <p:sldId id="451" r:id="rId71"/>
    <p:sldId id="446" r:id="rId72"/>
    <p:sldId id="340" r:id="rId73"/>
    <p:sldId id="342" r:id="rId74"/>
    <p:sldId id="341" r:id="rId75"/>
    <p:sldId id="455" r:id="rId76"/>
    <p:sldId id="343" r:id="rId77"/>
    <p:sldId id="344" r:id="rId78"/>
    <p:sldId id="475" r:id="rId79"/>
    <p:sldId id="460" r:id="rId80"/>
    <p:sldId id="461" r:id="rId81"/>
    <p:sldId id="462" r:id="rId82"/>
    <p:sldId id="463" r:id="rId83"/>
    <p:sldId id="459" r:id="rId84"/>
    <p:sldId id="466" r:id="rId85"/>
    <p:sldId id="468" r:id="rId86"/>
    <p:sldId id="469" r:id="rId87"/>
    <p:sldId id="472" r:id="rId88"/>
    <p:sldId id="478" r:id="rId89"/>
    <p:sldId id="470" r:id="rId90"/>
    <p:sldId id="471" r:id="rId91"/>
    <p:sldId id="476" r:id="rId92"/>
    <p:sldId id="473" r:id="rId93"/>
    <p:sldId id="477" r:id="rId94"/>
    <p:sldId id="479" r:id="rId95"/>
    <p:sldId id="480" r:id="rId96"/>
    <p:sldId id="481" r:id="rId97"/>
    <p:sldId id="482" r:id="rId98"/>
    <p:sldId id="484" r:id="rId9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01"/>
    </p:embeddedFont>
    <p:embeddedFont>
      <p:font typeface="Lato" panose="020F0502020204030203" pitchFamily="34" charset="77"/>
      <p:regular r:id="rId102"/>
      <p:bold r:id="rId103"/>
      <p:italic r:id="rId104"/>
      <p:boldItalic r:id="rId105"/>
    </p:embeddedFont>
    <p:embeddedFont>
      <p:font typeface="Montserrat" pitchFamily="2" charset="77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7"/>
    <p:restoredTop sz="93516"/>
  </p:normalViewPr>
  <p:slideViewPr>
    <p:cSldViewPr snapToGrid="0" snapToObjects="1">
      <p:cViewPr>
        <p:scale>
          <a:sx n="140" d="100"/>
          <a:sy n="140" d="100"/>
        </p:scale>
        <p:origin x="4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66901" y="795314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6901" y="795314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66901" y="795314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6901" y="795314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== “hello, Jon”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hello(</a:t>
            </a:r>
            <a:r>
              <a:rPr lang="en-US" sz="1800" u="sng" dirty="0"/>
              <a:t>name</a:t>
            </a:r>
            <a:r>
              <a:rPr lang="en-US" sz="1800" dirty="0"/>
              <a:t>) that returns the string “hello, </a:t>
            </a:r>
            <a:r>
              <a:rPr lang="en-US" sz="1800" u="sng" dirty="0"/>
              <a:t>name</a:t>
            </a:r>
            <a:r>
              <a:rPr lang="en-US" sz="18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73F6C-51EA-AA41-A151-7B8A55DC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621569"/>
            <a:ext cx="7038900" cy="237491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13183"/>
              <a:gd name="adj2" fmla="val -19034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161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nickname(first, last) that consists of the first three letters of your name (first name) followed by the last three letters of your surname (last name) , followed by “ca” 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nickname(“</a:t>
            </a:r>
            <a:r>
              <a:rPr lang="en-US" sz="1800" dirty="0">
                <a:solidFill>
                  <a:srgbClr val="FFFF00"/>
                </a:solidFill>
              </a:rPr>
              <a:t>Hak</a:t>
            </a:r>
            <a:r>
              <a:rPr lang="en-US" sz="1800" dirty="0"/>
              <a:t>im”, “Weathersp</a:t>
            </a:r>
            <a:r>
              <a:rPr lang="en-US" sz="1800" dirty="0">
                <a:solidFill>
                  <a:srgbClr val="FFFF00"/>
                </a:solidFill>
              </a:rPr>
              <a:t>oon</a:t>
            </a:r>
            <a:r>
              <a:rPr lang="en-US" sz="1800" dirty="0"/>
              <a:t>”) == “</a:t>
            </a:r>
            <a:r>
              <a:rPr lang="en-US" sz="1800" dirty="0" err="1"/>
              <a:t>Hakoonca</a:t>
            </a:r>
            <a:r>
              <a:rPr lang="en-US" sz="1800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B9290-2047-9D4A-93CB-6BF708CB2F66}"/>
              </a:ext>
            </a:extLst>
          </p:cNvPr>
          <p:cNvSpPr txBox="1"/>
          <p:nvPr/>
        </p:nvSpPr>
        <p:spPr>
          <a:xfrm>
            <a:off x="5223037" y="3480054"/>
            <a:ext cx="308276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You’ll need to learn about ”indexing” first</a:t>
            </a:r>
          </a:p>
        </p:txBody>
      </p:sp>
    </p:spTree>
    <p:extLst>
      <p:ext uri="{BB962C8B-B14F-4D97-AF65-F5344CB8AC3E}">
        <p14:creationId xmlns:p14="http://schemas.microsoft.com/office/powerpoint/2010/main" val="170729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806238" y="3828564"/>
            <a:ext cx="2996241" cy="787309"/>
          </a:xfrm>
          <a:prstGeom prst="wedgeEllipseCallout">
            <a:avLst>
              <a:gd name="adj1" fmla="val -78250"/>
              <a:gd name="adj2" fmla="val -6981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739809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36" y="2483373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16150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nickname(first, last) that consists of the first three letters of your name (first name) followed by the last three letters of your surname (last name) , followed by “ca” 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nickname(“</a:t>
            </a:r>
            <a:r>
              <a:rPr lang="en-US" sz="1800" dirty="0">
                <a:solidFill>
                  <a:srgbClr val="FFFF00"/>
                </a:solidFill>
              </a:rPr>
              <a:t>Hak</a:t>
            </a:r>
            <a:r>
              <a:rPr lang="en-US" sz="1800" dirty="0"/>
              <a:t>im”, “Weathersp</a:t>
            </a:r>
            <a:r>
              <a:rPr lang="en-US" sz="1800" dirty="0">
                <a:solidFill>
                  <a:srgbClr val="FFFF00"/>
                </a:solidFill>
              </a:rPr>
              <a:t>oon</a:t>
            </a:r>
            <a:r>
              <a:rPr lang="en-US" sz="1800" dirty="0"/>
              <a:t>”) == “</a:t>
            </a:r>
            <a:r>
              <a:rPr lang="en-US" sz="1800" dirty="0" err="1"/>
              <a:t>Hakoonca</a:t>
            </a:r>
            <a:r>
              <a:rPr lang="en-US" sz="18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8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2, 3  ] :  a list of integers</a:t>
            </a:r>
          </a:p>
          <a:p>
            <a:r>
              <a:rPr lang="en-US" sz="2000" dirty="0"/>
              <a:t>[ 3.1415, 2.82 ]: a list of floating point numbers</a:t>
            </a:r>
          </a:p>
          <a:p>
            <a:r>
              <a:rPr lang="en-US" sz="2000" dirty="0"/>
              <a:t>[ “cats”, “dogs”, “elephants” ]: a list of strings</a:t>
            </a:r>
          </a:p>
          <a:p>
            <a:r>
              <a:rPr lang="en-US" sz="2000" dirty="0"/>
              <a:t>[ ]: 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== 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3481400" cy="962557"/>
          </a:xfrm>
          <a:prstGeom prst="wedgeRoundRectCallout">
            <a:avLst>
              <a:gd name="adj1" fmla="val 36660"/>
              <a:gd name="adj2" fmla="val -1918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3481400" cy="962557"/>
          </a:xfrm>
          <a:prstGeom prst="wedgeRoundRectCallout">
            <a:avLst>
              <a:gd name="adj1" fmla="val 36660"/>
              <a:gd name="adj2" fmla="val -1918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97494-35FE-1B4C-977C-93D026639558}"/>
              </a:ext>
            </a:extLst>
          </p:cNvPr>
          <p:cNvSpPr txBox="1"/>
          <p:nvPr/>
        </p:nvSpPr>
        <p:spPr>
          <a:xfrm>
            <a:off x="5223037" y="3480054"/>
            <a:ext cx="3082764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in Python is used to assign a value to a variable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(do not confuse with ==)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767DB-15D5-D246-8C0C-33BC6A8D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0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6004792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remembers the values of variables, which can be lists, numbers, strings, and more.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Here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is a list of strings.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2050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update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with a new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	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	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9" y="1444012"/>
            <a:ext cx="225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stCxn id="665" idx="1"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61940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5055577" y="3560630"/>
            <a:ext cx="3156438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is in the list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914400" y="3480054"/>
            <a:ext cx="739140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662" y="1567550"/>
            <a:ext cx="779877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the product of all elements in a list of numbers</a:t>
            </a:r>
          </a:p>
          <a:p>
            <a:r>
              <a:rPr lang="en-US" sz="24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84742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product of all elements in a list of numbers</a:t>
            </a:r>
          </a:p>
          <a:p>
            <a:r>
              <a:rPr lang="en-US" sz="18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6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6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6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2618" y="2769776"/>
            <a:ext cx="2012705" cy="962557"/>
          </a:xfrm>
          <a:prstGeom prst="wedgeRoundRectCallout">
            <a:avLst>
              <a:gd name="adj1" fmla="val 122395"/>
              <a:gd name="adj2" fmla="val -922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the next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2618" y="2769776"/>
            <a:ext cx="2012705" cy="962557"/>
          </a:xfrm>
          <a:prstGeom prst="wedgeRoundRectCallout">
            <a:avLst>
              <a:gd name="adj1" fmla="val 122395"/>
              <a:gd name="adj2" fmla="val -922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the next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2618" y="2769776"/>
            <a:ext cx="2012705" cy="962557"/>
          </a:xfrm>
          <a:prstGeom prst="wedgeRoundRectCallout">
            <a:avLst>
              <a:gd name="adj1" fmla="val 122395"/>
              <a:gd name="adj2" fmla="val -922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the next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==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returns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“milk”], “juice”)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50" y="2154152"/>
            <a:ext cx="4183812" cy="25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Split program into multiple definitions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r>
              <a:rPr lang="en-US" sz="1600" dirty="0"/>
              <a:t>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Split program into multiple definitions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  <p:sp>
        <p:nvSpPr>
          <p:cNvPr id="294" name="Google Shape;294;p3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</a:t>
            </a:r>
            <a:r>
              <a:rPr lang="en" sz="1600" b="1" u="sng" dirty="0"/>
              <a:t>Write a function </a:t>
            </a:r>
            <a:r>
              <a:rPr lang="en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u="sng" dirty="0"/>
              <a:t> that returns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u="sng" dirty="0"/>
              <a:t>if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u="sng" dirty="0"/>
              <a:t> is even and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Since our function only has one input, our function header will look something like: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en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Write a function </a:t>
            </a:r>
            <a:r>
              <a:rPr lang="e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isEven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dirty="0"/>
              <a:t> that returns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dirty="0"/>
              <a:t>if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dirty="0"/>
              <a:t> is even and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16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16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16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1297500" y="1015458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9900"/>
                </a:solidFill>
              </a:rPr>
              <a:t>If the input parameter is divisible by 2, then it is even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9900"/>
                </a:solidFill>
              </a:rPr>
              <a:t>Otherwise, it must be odd</a:t>
            </a:r>
            <a:endParaRPr sz="1800" dirty="0"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F1CC5-BC63-2B49-9F66-C78A8034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" y="1146715"/>
            <a:ext cx="6386830" cy="247971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31950"/>
              <a:gd name="adj2" fmla="val 1723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(123) == “123”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07897"/>
            <a:ext cx="7794870" cy="2960447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Try it yourself (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and make sure everybody gets a turn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!)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24294158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it out some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883</TotalTime>
  <Words>2604</Words>
  <Application>Microsoft Macintosh PowerPoint</Application>
  <PresentationFormat>On-screen Show (16:9)</PresentationFormat>
  <Paragraphs>334</Paragraphs>
  <Slides>98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Time for  you to play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“Strings”</vt:lpstr>
      <vt:lpstr>Strings!!</vt:lpstr>
      <vt:lpstr>Functions with strings</vt:lpstr>
      <vt:lpstr>Now you try it</vt:lpstr>
      <vt:lpstr>What is your Code Afrique nickname?</vt:lpstr>
      <vt:lpstr>String indexing</vt:lpstr>
      <vt:lpstr>String indexing</vt:lpstr>
      <vt:lpstr>Quiz</vt:lpstr>
      <vt:lpstr>Length of a string</vt:lpstr>
      <vt:lpstr>What is your Code Afrique nickname?</vt:lpstr>
      <vt:lpstr>Lists</vt:lpstr>
      <vt:lpstr>Examples of lists</vt:lpstr>
      <vt:lpstr>Example function with lists</vt:lpstr>
      <vt:lpstr>Try it out (and take turns!)</vt:lpstr>
      <vt:lpstr>Variables </vt:lpstr>
      <vt:lpstr>How to keep a shopping list?</vt:lpstr>
      <vt:lpstr>How to keep a shopping list?</vt:lpstr>
      <vt:lpstr>How to keep a shopping list?</vt:lpstr>
      <vt:lpstr>Adding “rice” to the shopping list</vt:lpstr>
      <vt:lpstr>Adding “rice” to the shopping list</vt:lpstr>
      <vt:lpstr>Adding “rice” to the shopping list</vt:lpstr>
      <vt:lpstr>Adding “rice” to the shopping list</vt:lpstr>
      <vt:lpstr>Adding “rice” to the shopping list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Your turn to practice (remember: everybody gets a turn!)</vt:lpstr>
      <vt:lpstr>Working with ranges</vt:lpstr>
      <vt:lpstr>Working with ranges</vt:lpstr>
      <vt:lpstr>Now you practice with ranges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Programs with multiple functions</vt:lpstr>
      <vt:lpstr>How to write difficult programs</vt:lpstr>
      <vt:lpstr>How to write difficult programs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Trying it out some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145</cp:revision>
  <dcterms:modified xsi:type="dcterms:W3CDTF">2020-01-12T07:58:36Z</dcterms:modified>
</cp:coreProperties>
</file>